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FF3D0-D662-4E10-919F-98E121FC5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8119" y="1712260"/>
            <a:ext cx="9756494" cy="3065122"/>
          </a:xfrm>
        </p:spPr>
        <p:txBody>
          <a:bodyPr>
            <a:normAutofit/>
          </a:bodyPr>
          <a:lstStyle/>
          <a:p>
            <a:r>
              <a:rPr lang="ru-RU" sz="3600" dirty="0"/>
              <a:t>Арт –терапия </a:t>
            </a:r>
            <a:br>
              <a:rPr lang="ru-RU" sz="3600" dirty="0"/>
            </a:br>
            <a:r>
              <a:rPr lang="ru-RU" sz="3600" dirty="0"/>
              <a:t>доступный и действенный метод </a:t>
            </a:r>
            <a:br>
              <a:rPr lang="ru-RU" sz="3600" dirty="0"/>
            </a:br>
            <a:r>
              <a:rPr lang="ru-RU" sz="3600" dirty="0"/>
              <a:t>психологической помощи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5CB0FD-A538-4CF4-ADA4-C933D4189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6729" y="4777379"/>
            <a:ext cx="9657883" cy="1126283"/>
          </a:xfrm>
        </p:spPr>
        <p:txBody>
          <a:bodyPr/>
          <a:lstStyle/>
          <a:p>
            <a:r>
              <a:rPr lang="ru-RU" dirty="0"/>
              <a:t>Саморегуляция эмоционального состояния </a:t>
            </a:r>
          </a:p>
        </p:txBody>
      </p:sp>
    </p:spTree>
    <p:extLst>
      <p:ext uri="{BB962C8B-B14F-4D97-AF65-F5344CB8AC3E}">
        <p14:creationId xmlns:p14="http://schemas.microsoft.com/office/powerpoint/2010/main" val="361023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E046D11-FD42-420D-914D-D395F2398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082" y="1425388"/>
            <a:ext cx="8985530" cy="448583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Первый опыт применения изобразительного творчества в научных целях относят к концу 18 века – началу 19 века. В основном – это попытки исследовать диагностический потенциал изобразительной продукции душевнобольных, а также с помощью творческой работы отвлечь их от болезненных переживаний (О. Мари, М. Симон, М. Реже).</a:t>
            </a:r>
          </a:p>
          <a:p>
            <a:r>
              <a:rPr lang="ru-RU" dirty="0"/>
              <a:t>Так, У. </a:t>
            </a:r>
            <a:r>
              <a:rPr lang="ru-RU" dirty="0" err="1"/>
              <a:t>Гризингер</a:t>
            </a:r>
            <a:r>
              <a:rPr lang="ru-RU" dirty="0"/>
              <a:t> (1867), например, считал основой всякого психического лечения «психическое отвлечение», направленное на поддержку и укрепление в больном человеке здорового «Я». </a:t>
            </a:r>
          </a:p>
          <a:p>
            <a:r>
              <a:rPr lang="ru-RU" dirty="0"/>
              <a:t>В тот же исторический период в практике психологической диагностики швейцарцем Э. </a:t>
            </a:r>
            <a:r>
              <a:rPr lang="ru-RU" dirty="0" err="1"/>
              <a:t>Жюккертом</a:t>
            </a:r>
            <a:r>
              <a:rPr lang="ru-RU" dirty="0"/>
              <a:t> был впервые использован рисунок дерева для изучения человеческой индивидуальности. Установленная при этом закономерная связь некоторых особенностей изображения с жизненными и психологическими проблемами человека в дальнейшем была положена в основу создания графических тестов и проективной арт-терапии.</a:t>
            </a:r>
          </a:p>
          <a:p>
            <a:r>
              <a:rPr lang="ru-RU" dirty="0"/>
              <a:t>Отечественные психиатры 19-го века также отмечали терапевтическую значимость спонтанного творчества. В частности, Р.А. </a:t>
            </a:r>
            <a:r>
              <a:rPr lang="ru-RU" dirty="0" err="1"/>
              <a:t>Бутковский</a:t>
            </a:r>
            <a:r>
              <a:rPr lang="ru-RU" dirty="0"/>
              <a:t> (1834) писал о благотворном влиянии лечения эмоционально взволнованными впечатлениями и увлекающими занятиями.</a:t>
            </a:r>
          </a:p>
          <a:p>
            <a:r>
              <a:rPr lang="ru-RU" dirty="0"/>
              <a:t>Примерно в это же время появились публикации, посвященные рисуночной деятельности ребенка как возможного метода изучения его состояния, особенностей внутреннего мира, переживаний. </a:t>
            </a:r>
          </a:p>
          <a:p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1156D9C-9A1F-498F-A617-4DD0942B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083" y="624110"/>
            <a:ext cx="8985530" cy="639914"/>
          </a:xfrm>
        </p:spPr>
        <p:txBody>
          <a:bodyPr>
            <a:normAutofit fontScale="90000"/>
          </a:bodyPr>
          <a:lstStyle/>
          <a:p>
            <a:r>
              <a:rPr lang="ru-RU" sz="1800" b="1" i="1" dirty="0"/>
              <a:t>Становление арт-терапии как самостоятельной методики психологической диагностики и помощи.</a:t>
            </a:r>
          </a:p>
        </p:txBody>
      </p:sp>
    </p:spTree>
    <p:extLst>
      <p:ext uri="{BB962C8B-B14F-4D97-AF65-F5344CB8AC3E}">
        <p14:creationId xmlns:p14="http://schemas.microsoft.com/office/powerpoint/2010/main" val="289566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6C8D1-170A-4092-A5A2-BF71DE16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1" y="624110"/>
            <a:ext cx="9656762" cy="1280890"/>
          </a:xfrm>
        </p:spPr>
        <p:txBody>
          <a:bodyPr>
            <a:normAutofit fontScale="90000"/>
          </a:bodyPr>
          <a:lstStyle/>
          <a:p>
            <a:r>
              <a:rPr lang="ru-RU" altLang="ru-RU" sz="2800" dirty="0">
                <a:solidFill>
                  <a:schemeClr val="accent2"/>
                </a:solidFill>
              </a:rPr>
              <a:t>Арт-терапия</a:t>
            </a:r>
            <a:r>
              <a:rPr lang="ru-RU" altLang="ru-RU" sz="2800" dirty="0"/>
              <a:t> – «высвобождающая чувства терапия»</a:t>
            </a:r>
            <a:br>
              <a:rPr lang="ru-RU" altLang="ru-RU" sz="2800" dirty="0"/>
            </a:br>
            <a:r>
              <a:rPr lang="ru-RU" altLang="ru-RU" sz="2800" dirty="0"/>
              <a:t>                                                                       П. Левинсон</a:t>
            </a:r>
            <a:br>
              <a:rPr lang="ru-RU" altLang="ru-RU" sz="28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2FEB16-4321-4DF3-87D4-26CFA7C4A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025" y="2133600"/>
            <a:ext cx="9780587" cy="3777622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br>
              <a:rPr lang="ru-RU" altLang="ru-RU" sz="2400" dirty="0"/>
            </a:br>
            <a:r>
              <a:rPr lang="ru-RU" altLang="ru-RU" sz="2400" dirty="0"/>
              <a:t> </a:t>
            </a:r>
            <a:r>
              <a:rPr lang="ru-RU" altLang="ru-RU" sz="2400" b="0" i="1" dirty="0">
                <a:solidFill>
                  <a:schemeClr val="accent2"/>
                </a:solidFill>
              </a:rPr>
              <a:t>Арт-терапия (психолого-педагогическая модель) – индивидуальный или групповой процесс, </a:t>
            </a:r>
            <a:r>
              <a:rPr lang="ru-RU" altLang="ru-RU" sz="2400" b="0" i="1" dirty="0"/>
              <a:t>обеспечивающий поддержку </a:t>
            </a:r>
            <a:r>
              <a:rPr lang="ru-RU" altLang="ru-RU" sz="2400" b="0" i="1" dirty="0">
                <a:solidFill>
                  <a:schemeClr val="accent2"/>
                </a:solidFill>
              </a:rPr>
              <a:t>эмоционального </a:t>
            </a:r>
            <a:r>
              <a:rPr lang="ru-RU" altLang="ru-RU" sz="2400" b="0" i="1" dirty="0">
                <a:solidFill>
                  <a:srgbClr val="000066"/>
                </a:solidFill>
              </a:rPr>
              <a:t>здоровья личности средствами спонтанной художественной деятельности</a:t>
            </a:r>
            <a:r>
              <a:rPr lang="ru-RU" altLang="ru-RU" sz="2400" b="0" i="1" dirty="0"/>
              <a:t> в контексте различных видов изобразительного творчества, в которых визуальный канал коммуникации играет ведущую роль.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13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323537-6C2A-42FD-A1C3-545437076F32}"/>
              </a:ext>
            </a:extLst>
          </p:cNvPr>
          <p:cNvSpPr txBox="1"/>
          <p:nvPr/>
        </p:nvSpPr>
        <p:spPr>
          <a:xfrm>
            <a:off x="2178425" y="764030"/>
            <a:ext cx="9009528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endParaRPr lang="ru-RU" altLang="ru-RU" sz="2800" i="1" dirty="0"/>
          </a:p>
          <a:p>
            <a:pPr eaLnBrk="1" hangingPunct="1"/>
            <a:r>
              <a:rPr lang="ru-RU" altLang="ru-RU" sz="2800" i="1" dirty="0"/>
              <a:t>Искусство - зеркало, где каждый видит себя.</a:t>
            </a:r>
          </a:p>
          <a:p>
            <a:pPr eaLnBrk="1" hangingPunct="1"/>
            <a:r>
              <a:rPr lang="ru-RU" altLang="ru-RU" sz="2800" i="1" dirty="0"/>
              <a:t>                                                                     Г. Гете</a:t>
            </a:r>
            <a:r>
              <a:rPr lang="ru-RU" altLang="ru-RU" sz="2800" dirty="0"/>
              <a:t> </a:t>
            </a:r>
          </a:p>
          <a:p>
            <a:pPr eaLnBrk="1" hangingPunct="1"/>
            <a:endParaRPr lang="ru-RU" altLang="ru-RU" sz="2800" i="1" dirty="0"/>
          </a:p>
          <a:p>
            <a:pPr algn="l" eaLnBrk="1" hangingPunct="1"/>
            <a:r>
              <a:rPr lang="ru-RU" altLang="ru-RU" sz="1800" i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i="1" dirty="0">
                <a:solidFill>
                  <a:srgbClr val="006600"/>
                </a:solidFill>
              </a:rPr>
              <a:t>Центральная фигура в арт-терапевтическом процессе – человек.</a:t>
            </a:r>
          </a:p>
          <a:p>
            <a:pPr algn="l" eaLnBrk="1" hangingPunct="1"/>
            <a:endParaRPr lang="en-US" altLang="ru-RU" sz="2400" i="1" dirty="0">
              <a:solidFill>
                <a:srgbClr val="006600"/>
              </a:solidFill>
              <a:cs typeface="Arial" panose="020B0604020202020204" pitchFamily="34" charset="0"/>
            </a:endParaRPr>
          </a:p>
          <a:p>
            <a:pPr algn="l" eaLnBrk="1" hangingPunct="1"/>
            <a:r>
              <a:rPr lang="ru-RU" altLang="ru-RU" sz="2400" i="1" dirty="0">
                <a:solidFill>
                  <a:srgbClr val="006600"/>
                </a:solidFill>
                <a:cs typeface="Arial" panose="020B0604020202020204" pitchFamily="34" charset="0"/>
              </a:rPr>
              <a:t> Гуманистическая парадигма арт-терапии обосновывает способность </a:t>
            </a:r>
          </a:p>
          <a:p>
            <a:pPr algn="l" eaLnBrk="1" hangingPunct="1"/>
            <a:r>
              <a:rPr lang="ru-RU" altLang="ru-RU" sz="2400" i="1" dirty="0">
                <a:solidFill>
                  <a:srgbClr val="006600"/>
                </a:solidFill>
                <a:cs typeface="Arial" panose="020B0604020202020204" pitchFamily="34" charset="0"/>
              </a:rPr>
              <a:t>каждого человека к позитивным личностным переменам, укреплению психоэмоционального здоровья,  самоактуализации и расширению </a:t>
            </a:r>
          </a:p>
          <a:p>
            <a:pPr algn="l" eaLnBrk="1" hangingPunct="1"/>
            <a:r>
              <a:rPr lang="ru-RU" altLang="ru-RU" sz="2400" i="1" dirty="0">
                <a:solidFill>
                  <a:srgbClr val="006600"/>
                </a:solidFill>
                <a:cs typeface="Arial" panose="020B0604020202020204" pitchFamily="34" charset="0"/>
              </a:rPr>
              <a:t>диапазона своих возможностей посредством творческого самовыражения.</a:t>
            </a:r>
          </a:p>
          <a:p>
            <a:pPr algn="l" eaLnBrk="1" hangingPunct="1"/>
            <a:endParaRPr lang="ru-RU" altLang="ru-RU" sz="2400" dirty="0">
              <a:solidFill>
                <a:srgbClr val="006600"/>
              </a:solidFill>
              <a:cs typeface="Arial" panose="020B0604020202020204" pitchFamily="34" charset="0"/>
            </a:endParaRPr>
          </a:p>
          <a:p>
            <a:pPr algn="l"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6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16B2CA-8479-4768-BDB9-9299C6856222}"/>
              </a:ext>
            </a:extLst>
          </p:cNvPr>
          <p:cNvSpPr txBox="1"/>
          <p:nvPr/>
        </p:nvSpPr>
        <p:spPr>
          <a:xfrm>
            <a:off x="1456765" y="2202346"/>
            <a:ext cx="978945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b="0" i="1" dirty="0"/>
              <a:t>Основные факторы арт-терапевтического воздействия : </a:t>
            </a:r>
            <a:endParaRPr lang="ru-RU" altLang="ru-RU" sz="2400" b="0" dirty="0"/>
          </a:p>
          <a:p>
            <a:pPr eaLnBrk="1" hangingPunct="1">
              <a:buFontTx/>
              <a:buChar char="•"/>
            </a:pPr>
            <a:r>
              <a:rPr lang="ru-RU" altLang="ru-RU" sz="2400" b="0" i="1" dirty="0"/>
              <a:t>художественная экспрессия; </a:t>
            </a:r>
          </a:p>
          <a:p>
            <a:pPr eaLnBrk="1" hangingPunct="1">
              <a:buFontTx/>
              <a:buChar char="•"/>
            </a:pPr>
            <a:endParaRPr lang="ru-RU" altLang="ru-RU" sz="2400" b="0" dirty="0"/>
          </a:p>
          <a:p>
            <a:pPr eaLnBrk="1" hangingPunct="1">
              <a:buFontTx/>
              <a:buChar char="•"/>
            </a:pPr>
            <a:r>
              <a:rPr lang="ru-RU" altLang="ru-RU" sz="2400" b="0" i="1" dirty="0"/>
              <a:t>фактор психотерапевтических отношений; </a:t>
            </a:r>
          </a:p>
          <a:p>
            <a:pPr eaLnBrk="1" hangingPunct="1">
              <a:buFontTx/>
              <a:buChar char="•"/>
            </a:pPr>
            <a:endParaRPr lang="ru-RU" altLang="ru-RU" sz="2400" b="0" i="1" dirty="0"/>
          </a:p>
          <a:p>
            <a:pPr eaLnBrk="1" hangingPunct="1">
              <a:buFontTx/>
              <a:buChar char="•"/>
            </a:pPr>
            <a:r>
              <a:rPr lang="ru-RU" altLang="ru-RU" sz="2400" b="0" i="1" dirty="0"/>
              <a:t>рефлексия, вербальная обратная связь, позитивная трансформация художественного продукта (выявление ресурса и развитие/укрепление позитивного потенциала личности)</a:t>
            </a:r>
            <a:endParaRPr lang="ru-RU" alt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4189718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D8157-955E-44D3-81B9-26D08E99F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       </a:t>
            </a:r>
            <a:r>
              <a:rPr lang="ru-RU" sz="2800" i="1" dirty="0"/>
              <a:t>Модель взаимодействия в арт-терапии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C3B12-F7F4-48A2-A3BD-9BFF04AB6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2133600"/>
            <a:ext cx="8911688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                                             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                                              </a:t>
            </a:r>
            <a:r>
              <a:rPr lang="ru-RU" b="1" i="1" dirty="0"/>
              <a:t>Художественный объект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    </a:t>
            </a:r>
            <a:r>
              <a:rPr lang="ru-RU" b="1" i="1" dirty="0"/>
              <a:t> Клиент</a:t>
            </a:r>
            <a:r>
              <a:rPr lang="ru-RU" b="1" dirty="0"/>
              <a:t> </a:t>
            </a:r>
            <a:r>
              <a:rPr lang="ru-RU" dirty="0"/>
              <a:t>                                                                                        </a:t>
            </a:r>
            <a:r>
              <a:rPr lang="ru-RU" b="1" i="1" dirty="0"/>
              <a:t>Арт-терапевт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C0F7C22-64BF-4845-8C19-99D86482FCB0}"/>
              </a:ext>
            </a:extLst>
          </p:cNvPr>
          <p:cNvCxnSpPr/>
          <p:nvPr/>
        </p:nvCxnSpPr>
        <p:spPr>
          <a:xfrm flipH="1">
            <a:off x="3686175" y="3267075"/>
            <a:ext cx="1838325" cy="16859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0D9FF27C-9737-40D4-A717-19F7F2D68CD0}"/>
              </a:ext>
            </a:extLst>
          </p:cNvPr>
          <p:cNvCxnSpPr/>
          <p:nvPr/>
        </p:nvCxnSpPr>
        <p:spPr>
          <a:xfrm>
            <a:off x="8296275" y="3324225"/>
            <a:ext cx="2381250" cy="15716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B16355A-4086-44C6-9CA2-4E5E5E3654C0}"/>
              </a:ext>
            </a:extLst>
          </p:cNvPr>
          <p:cNvCxnSpPr/>
          <p:nvPr/>
        </p:nvCxnSpPr>
        <p:spPr>
          <a:xfrm>
            <a:off x="3914775" y="5133975"/>
            <a:ext cx="5334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75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2F0A0-9754-4AFF-A752-DFFBBFC3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/>
              <a:t>Разнообразие арт-терапевтических техник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D4F348-7E56-4E84-A20C-0A7EC1D23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Арт-терапевтический подход подразумевает системный подход, диагностику общего эмоционального состояния, отклонения о норма-типичного поведения, выявление травмирующего элемента, подбор методик, техник и программ под индивидуальный план взаимодействия.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Наряду с этим существуют и методики «быстрой помощи», методики улучшения  климата в коллективах. Арт-терапия  решает множество задач, которые могут быть поставлены при диагностических мероприятиях.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Главным преимуществом этого подхода является – открытое доверительное творческое пространство, отсутствии назидательного характера сессии и тот факт, что творчество – само по себе имеет терапевтическое свойство.</a:t>
            </a:r>
          </a:p>
        </p:txBody>
      </p:sp>
    </p:spTree>
    <p:extLst>
      <p:ext uri="{BB962C8B-B14F-4D97-AF65-F5344CB8AC3E}">
        <p14:creationId xmlns:p14="http://schemas.microsoft.com/office/powerpoint/2010/main" val="318258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B9D6B-7554-4619-96B2-4DB01FEB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382063"/>
            <a:ext cx="8911687" cy="1280890"/>
          </a:xfrm>
        </p:spPr>
        <p:txBody>
          <a:bodyPr>
            <a:normAutofit/>
          </a:bodyPr>
          <a:lstStyle/>
          <a:p>
            <a:r>
              <a:rPr lang="ru-RU" sz="2400" i="1" dirty="0"/>
              <a:t>Арт-терапия-невербальный способ коммуникации.</a:t>
            </a:r>
            <a:br>
              <a:rPr lang="ru-RU" sz="2400" i="1" dirty="0"/>
            </a:br>
            <a:br>
              <a:rPr lang="ru-RU" sz="2400" i="1" dirty="0"/>
            </a:br>
            <a:r>
              <a:rPr lang="ru-RU" sz="2400" i="1" dirty="0"/>
              <a:t>Всегда честный и смелый разговор с самим собой.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5D361E7D-FBD9-4EFB-B90A-654AFD2FD8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92924" y="2670374"/>
            <a:ext cx="4313237" cy="3234927"/>
          </a:xfr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60411131-BC7D-445F-9EAD-225AF4EF03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31150" y="2405261"/>
            <a:ext cx="2833687" cy="3498652"/>
          </a:xfrm>
        </p:spPr>
      </p:pic>
    </p:spTree>
    <p:extLst>
      <p:ext uri="{BB962C8B-B14F-4D97-AF65-F5344CB8AC3E}">
        <p14:creationId xmlns:p14="http://schemas.microsoft.com/office/powerpoint/2010/main" val="422630118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132</TotalTime>
  <Words>471</Words>
  <Application>Microsoft Office PowerPoint</Application>
  <PresentationFormat>Широкоэкранный</PresentationFormat>
  <Paragraphs>41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Легкий дым</vt:lpstr>
      <vt:lpstr>Арт –терапия  доступный и действенный метод  психологической помощи  </vt:lpstr>
      <vt:lpstr>Становление арт-терапии как самостоятельной методики психологической диагностики и помощи.</vt:lpstr>
      <vt:lpstr>Арт-терапия – «высвобождающая чувства терапия»                                                                        П. Левинсон </vt:lpstr>
      <vt:lpstr>Презентация PowerPoint</vt:lpstr>
      <vt:lpstr>Презентация PowerPoint</vt:lpstr>
      <vt:lpstr>       Модель взаимодействия в арт-терапии</vt:lpstr>
      <vt:lpstr>Разнообразие арт-терапевтических техник</vt:lpstr>
      <vt:lpstr>Арт-терапия-невербальный способ коммуникации.  Всегда честный и смелый разговор с самим собой.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 –терапия  </dc:title>
  <dc:creator>User</dc:creator>
  <cp:lastModifiedBy>User</cp:lastModifiedBy>
  <cp:revision>17</cp:revision>
  <dcterms:created xsi:type="dcterms:W3CDTF">2024-09-28T17:36:25Z</dcterms:created>
  <dcterms:modified xsi:type="dcterms:W3CDTF">2024-09-29T07:45:18Z</dcterms:modified>
</cp:coreProperties>
</file>